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72" r:id="rId4"/>
    <p:sldId id="354" r:id="rId5"/>
    <p:sldId id="355" r:id="rId6"/>
    <p:sldId id="356" r:id="rId7"/>
    <p:sldId id="357" r:id="rId8"/>
    <p:sldId id="361" r:id="rId9"/>
    <p:sldId id="360" r:id="rId10"/>
    <p:sldId id="358" r:id="rId11"/>
    <p:sldId id="362" r:id="rId12"/>
    <p:sldId id="363" r:id="rId13"/>
    <p:sldId id="364" r:id="rId14"/>
    <p:sldId id="368" r:id="rId15"/>
    <p:sldId id="369" r:id="rId16"/>
    <p:sldId id="365" r:id="rId17"/>
    <p:sldId id="370" r:id="rId18"/>
    <p:sldId id="371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3" r:id="rId29"/>
    <p:sldId id="384" r:id="rId30"/>
    <p:sldId id="385" r:id="rId31"/>
    <p:sldId id="386" r:id="rId32"/>
    <p:sldId id="394" r:id="rId33"/>
    <p:sldId id="393" r:id="rId34"/>
    <p:sldId id="388" r:id="rId35"/>
    <p:sldId id="389" r:id="rId36"/>
    <p:sldId id="390" r:id="rId37"/>
    <p:sldId id="391" r:id="rId38"/>
    <p:sldId id="392" r:id="rId39"/>
    <p:sldId id="268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342" autoAdjust="0"/>
  </p:normalViewPr>
  <p:slideViewPr>
    <p:cSldViewPr snapToGrid="0">
      <p:cViewPr varScale="1">
        <p:scale>
          <a:sx n="67" d="100"/>
          <a:sy n="67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E77B7-4B3C-41CA-8DFB-0ECF5A3F274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6734C-84C1-45D0-AE75-41DBDE464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5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147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06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4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9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1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9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265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4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3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333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11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55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574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7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87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723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211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27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12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36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768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63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49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390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21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85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91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88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7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77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32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6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23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8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483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76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734C-84C1-45D0-AE75-41DBDE464E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AA34-F300-4EAD-B22D-7727A73D4B1D}" type="datetimeFigureOut">
              <a:rPr lang="zh-CN" altLang="en-US" smtClean="0"/>
              <a:t>2018/8/21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49E9-3B03-4D73-9245-CC375AD011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wmcj.c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wmcj.c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38"/>
            <a:ext cx="12192000" cy="57356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88" y="379739"/>
            <a:ext cx="3038475" cy="14097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0" y="2266275"/>
            <a:ext cx="8207170" cy="196085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968342" y="2266275"/>
            <a:ext cx="238827" cy="11467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3673" y="2331797"/>
            <a:ext cx="729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zh-CN" altLang="en-US" sz="60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文明单位和文明校园系统操作说明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1" y="182597"/>
            <a:ext cx="2382611" cy="1742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1.85185E-6 L 0.17813 0.19931 " pathEditMode="relative" rAng="0" ptsTypes="AA">
                                      <p:cBhvr>
                                        <p:cTn id="43" dur="2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8" grpId="0"/>
      <p:bldP spid="8" grpId="1"/>
      <p:bldP spid="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指标上报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8" y="1096280"/>
            <a:ext cx="3533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0" y="3333812"/>
            <a:ext cx="7178571" cy="14166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6353" y="5301569"/>
            <a:ext cx="109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提交上报后，不可以再对自评进行修改。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437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资料夹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7" y="1096275"/>
            <a:ext cx="10960000" cy="298285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6353" y="4455407"/>
            <a:ext cx="109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用户可在资料夹中下载使用手册和各类创建指标文件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41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70" y="1168655"/>
            <a:ext cx="5691428" cy="17028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77" y="3395728"/>
            <a:ext cx="10142858" cy="21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353" y="4455407"/>
            <a:ext cx="10959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用户名不能和系统中已有的用户名重复；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指标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类型根据创建单位类型确定。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4" y="1171036"/>
            <a:ext cx="11285714" cy="28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待评估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187" y="4654086"/>
            <a:ext cx="1095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如果主管单位发现该创建单位的自评分数或上传材料存在问题，可以直接勾选撤销前的小方框，点击提交，即可将该创建单位的所有分数与材料回撤到未上报状态，可通知该创建单位自行增补、修改后再次上报。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7" y="1289478"/>
            <a:ext cx="4410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65" y="2948461"/>
            <a:ext cx="6702381" cy="14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待评估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" y="774297"/>
            <a:ext cx="10492380" cy="1259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23" y="2033821"/>
            <a:ext cx="10514286" cy="392095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3201" y="6193963"/>
            <a:ext cx="1095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选择待评估列表中的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，对其指标的进行评估操作，评分参考操作细则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42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对一家创建单位的所有指标项目的评估测评打分操作都完成之后，该单位将自动转移到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“待上报列表”；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主管单位可以选择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合格的创建单位，将其上报到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区或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大口文明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办。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4" y="1190142"/>
            <a:ext cx="6690476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完成上报之后的创建单位，将自动转移到“已上报列表”；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主管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单位仅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能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查看已上报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的创建单位列表，无法做其他任何操作。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7" y="1244695"/>
            <a:ext cx="9180952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大口文明办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7" y="1096283"/>
            <a:ext cx="3600000" cy="1380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1" y="3462449"/>
            <a:ext cx="7392858" cy="24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大口文明办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稽核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待稽核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5" y="1107643"/>
            <a:ext cx="4560000" cy="145142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6187" y="4687145"/>
            <a:ext cx="1095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</a:rPr>
              <a:t>勾选</a:t>
            </a:r>
            <a:r>
              <a:rPr lang="zh-CN" altLang="en-US" sz="2400" b="1" dirty="0" smtClean="0">
                <a:latin typeface="+mj-ea"/>
                <a:ea typeface="+mj-ea"/>
              </a:rPr>
              <a:t>撤销，</a:t>
            </a:r>
            <a:r>
              <a:rPr lang="zh-CN" altLang="en-US" sz="2400" b="1" dirty="0">
                <a:latin typeface="+mj-ea"/>
                <a:ea typeface="+mj-ea"/>
              </a:rPr>
              <a:t>点击提交，即可将该创建</a:t>
            </a:r>
            <a:r>
              <a:rPr lang="zh-CN" altLang="en-US" sz="2400" b="1" dirty="0" smtClean="0">
                <a:latin typeface="+mj-ea"/>
                <a:ea typeface="+mj-ea"/>
              </a:rPr>
              <a:t>单位回</a:t>
            </a:r>
            <a:r>
              <a:rPr lang="zh-CN" altLang="en-US" sz="2400" b="1" dirty="0">
                <a:latin typeface="+mj-ea"/>
                <a:ea typeface="+mj-ea"/>
              </a:rPr>
              <a:t>撤到主管单位未上报状态。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65" y="2848073"/>
            <a:ext cx="7523810" cy="15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991" y="978398"/>
            <a:ext cx="3142857" cy="375238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8327" y="1593478"/>
            <a:ext cx="5624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访问地址：</a:t>
            </a:r>
            <a:r>
              <a:rPr lang="en-US" altLang="zh-CN" sz="2800" b="1" u="sng" dirty="0">
                <a:latin typeface="+mj-ea"/>
                <a:ea typeface="+mj-ea"/>
                <a:hlinkClick r:id="rId4"/>
              </a:rPr>
              <a:t>www.shwmcj.cn</a:t>
            </a:r>
            <a:r>
              <a:rPr lang="en-US" altLang="zh-CN" sz="2800" b="1" dirty="0">
                <a:latin typeface="+mj-ea"/>
                <a:ea typeface="+mj-ea"/>
              </a:rPr>
              <a:t> </a:t>
            </a:r>
            <a:r>
              <a:rPr lang="zh-CN" altLang="zh-CN" sz="2800" b="1" dirty="0" smtClean="0">
                <a:latin typeface="+mj-ea"/>
                <a:ea typeface="+mj-ea"/>
              </a:rPr>
              <a:t>，</a:t>
            </a:r>
            <a:endParaRPr lang="en-US" altLang="zh-CN" sz="2800" b="1" dirty="0">
              <a:latin typeface="+mj-ea"/>
              <a:ea typeface="+mj-ea"/>
            </a:endParaRPr>
          </a:p>
          <a:p>
            <a:r>
              <a:rPr lang="zh-CN" altLang="zh-CN" sz="2800" b="1" dirty="0" smtClean="0">
                <a:latin typeface="+mj-ea"/>
                <a:ea typeface="+mj-ea"/>
              </a:rPr>
              <a:t>打开</a:t>
            </a:r>
            <a:r>
              <a:rPr lang="zh-CN" altLang="zh-CN" sz="2800" b="1" dirty="0">
                <a:latin typeface="+mj-ea"/>
                <a:ea typeface="+mj-ea"/>
              </a:rPr>
              <a:t>“上海文明创建网”</a:t>
            </a:r>
            <a:r>
              <a:rPr lang="zh-CN" altLang="zh-CN" sz="2800" b="1" dirty="0" smtClean="0">
                <a:latin typeface="+mj-ea"/>
                <a:ea typeface="+mj-ea"/>
              </a:rPr>
              <a:t>首页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左侧创建通道选择文明单位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大口文明办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稽核库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待稽核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201" y="6193963"/>
            <a:ext cx="1095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选择待稽核列表中的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，对其指标的进行稽核操作，评分参考操作细则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8" y="847380"/>
            <a:ext cx="10057143" cy="1026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98" y="2027814"/>
            <a:ext cx="10109524" cy="40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大口文明办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稽核库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对一家创建单位的所有指标项目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稽核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测评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打分操作都完成之后，该单位将自动转移到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“待上报列表”；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主管单位可以选择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合格的创建单位，将其上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报到市文明办。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4" y="1096283"/>
            <a:ext cx="7595238" cy="18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大口文明办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稽核库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完成上报之后的创建单位，将自动转移到“已上报列表”；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仅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能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查看已上报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的创建单位列表，无法做其他任何操作。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2" y="1193102"/>
            <a:ext cx="10099047" cy="23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校园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8327" y="1593478"/>
            <a:ext cx="5624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访问地址：</a:t>
            </a:r>
            <a:r>
              <a:rPr lang="en-US" altLang="zh-CN" sz="2800" b="1" u="sng" dirty="0">
                <a:latin typeface="+mj-ea"/>
                <a:ea typeface="+mj-ea"/>
                <a:hlinkClick r:id="rId3"/>
              </a:rPr>
              <a:t>www.shwmcj.cn</a:t>
            </a:r>
            <a:r>
              <a:rPr lang="en-US" altLang="zh-CN" sz="2800" b="1" dirty="0">
                <a:latin typeface="+mj-ea"/>
                <a:ea typeface="+mj-ea"/>
              </a:rPr>
              <a:t> </a:t>
            </a:r>
            <a:r>
              <a:rPr lang="zh-CN" altLang="zh-CN" sz="2800" b="1" dirty="0" smtClean="0">
                <a:latin typeface="+mj-ea"/>
                <a:ea typeface="+mj-ea"/>
              </a:rPr>
              <a:t>，</a:t>
            </a:r>
            <a:endParaRPr lang="en-US" altLang="zh-CN" sz="2800" b="1" dirty="0">
              <a:latin typeface="+mj-ea"/>
              <a:ea typeface="+mj-ea"/>
            </a:endParaRPr>
          </a:p>
          <a:p>
            <a:r>
              <a:rPr lang="zh-CN" altLang="zh-CN" sz="2800" b="1" dirty="0" smtClean="0">
                <a:latin typeface="+mj-ea"/>
                <a:ea typeface="+mj-ea"/>
              </a:rPr>
              <a:t>打开</a:t>
            </a:r>
            <a:r>
              <a:rPr lang="zh-CN" altLang="zh-CN" sz="2800" b="1" dirty="0">
                <a:latin typeface="+mj-ea"/>
                <a:ea typeface="+mj-ea"/>
              </a:rPr>
              <a:t>“上海文明创建网”</a:t>
            </a:r>
            <a:r>
              <a:rPr lang="zh-CN" altLang="zh-CN" sz="2800" b="1" dirty="0" smtClean="0">
                <a:latin typeface="+mj-ea"/>
                <a:ea typeface="+mj-ea"/>
              </a:rPr>
              <a:t>首页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左侧创建通道选择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文明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校园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995" y="1267054"/>
            <a:ext cx="351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校园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02055" y="4103663"/>
            <a:ext cx="773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进入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文明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校园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在线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创建页面，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各单位选择登录；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用户名密码沿用以前账号，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忘记用户名密码的单位可以询问上级主管单位；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新创单位由所属上级主管单位创建账号。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55" y="950908"/>
            <a:ext cx="9133333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" y="1562304"/>
            <a:ext cx="11528572" cy="28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59" y="1738494"/>
            <a:ext cx="7710476" cy="32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准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入条件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8" y="1557534"/>
            <a:ext cx="9600000" cy="39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指标自评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3201" y="5794002"/>
            <a:ext cx="109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系统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中只进行材料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审核。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" y="946516"/>
            <a:ext cx="6609524" cy="11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01" y="2433354"/>
            <a:ext cx="11476190" cy="30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材料上传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1" y="3188543"/>
            <a:ext cx="7040000" cy="2125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4" y="5490473"/>
            <a:ext cx="4961905" cy="11904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15700" y="1187356"/>
            <a:ext cx="3534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指标材料主要分为图片和文字两种：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图片主要采用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JPG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PNG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等常用图片格式；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文字主要采用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word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pdf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等常见文件格式。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55" y="1149500"/>
            <a:ext cx="6761905" cy="20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002055" y="3893765"/>
            <a:ext cx="7732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进入文明单位在线创建页面，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各单位根据单位层级选择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登录；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用户名密码沿用以前账号，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忘记用户名密码的单位可以询问上级主管单位；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新创单位由所属上级主管单位创建账号。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69" y="1562214"/>
            <a:ext cx="9666667" cy="181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指标上报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8" y="1096280"/>
            <a:ext cx="3533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0" y="3333812"/>
            <a:ext cx="7178571" cy="14166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6353" y="5301569"/>
            <a:ext cx="109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提交上报后，不可以再对自评进行修改。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77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资料夹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7" y="1096275"/>
            <a:ext cx="10960000" cy="298285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6353" y="4455407"/>
            <a:ext cx="109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用户可在资料夹中下载使用手册和各类创建指标文件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95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327" y="1190152"/>
            <a:ext cx="10959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1.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文明校园主管单位账号由区文明办和区教育局共用；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2.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文明校园提交上报名单由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区文明办和区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教育局共同决定；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3.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在系统中提交上报直接提交到市文明办。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29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70" y="1168655"/>
            <a:ext cx="5691428" cy="17028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70" y="2867523"/>
            <a:ext cx="8437714" cy="36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353" y="4455407"/>
            <a:ext cx="10959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用户名不能和系统中已有的用户名重复；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指标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类型为文明校园。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1" y="1537308"/>
            <a:ext cx="10765714" cy="22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待评估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187" y="4905385"/>
            <a:ext cx="1095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如果主管单位发现该创建单位的自评分数或上传材料存在问题，可以直接勾选撤销前的小方框，点击提交，即可将该创建单位的所有分数与材料回撤到未上报状态，可通知该创建单位自行增补、修改后再次上报。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7" y="1289478"/>
            <a:ext cx="4410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76" y="2711226"/>
            <a:ext cx="10036190" cy="21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待评估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201" y="5951076"/>
            <a:ext cx="1095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选择待评估列表中的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，对其指标的进行评估操作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9" y="932627"/>
            <a:ext cx="10130476" cy="103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11" y="2239427"/>
            <a:ext cx="10937143" cy="3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待上报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对一家创建单位的所有指标项目的评估测评打分操作都完成之后，该单位将自动转移到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“待上报列表”；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主管单位可以选择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合格的创建单位，将其上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报到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市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文明办。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4" y="1190142"/>
            <a:ext cx="6690476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文明校园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主管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评估库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上报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327" y="3536863"/>
            <a:ext cx="1095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完成上报之后的创建单位，将自动转移到“已上报列表”；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主管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单位仅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能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查看已上报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的创建单位列表，无法做其他任何操作。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7" y="1244695"/>
            <a:ext cx="9180952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38"/>
            <a:ext cx="12192000" cy="57356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88" y="379739"/>
            <a:ext cx="3038475" cy="1409700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475831" y="2797464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379288" y="3279100"/>
            <a:ext cx="252000" cy="252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019288" y="2764491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557023" y="3578451"/>
            <a:ext cx="216000" cy="21600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261179" y="2395080"/>
            <a:ext cx="1464646" cy="1464646"/>
            <a:chOff x="2947081" y="1102526"/>
            <a:chExt cx="1464646" cy="1464646"/>
          </a:xfrm>
        </p:grpSpPr>
        <p:sp>
          <p:nvSpPr>
            <p:cNvPr id="46" name="椭圆 45"/>
            <p:cNvSpPr/>
            <p:nvPr/>
          </p:nvSpPr>
          <p:spPr>
            <a:xfrm>
              <a:off x="2947081" y="1102526"/>
              <a:ext cx="1464646" cy="14646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049404" y="1204849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163878" y="1266057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872243" y="2395080"/>
            <a:ext cx="1464646" cy="1464646"/>
            <a:chOff x="4558145" y="1102526"/>
            <a:chExt cx="1464646" cy="1464646"/>
          </a:xfrm>
        </p:grpSpPr>
        <p:sp>
          <p:nvSpPr>
            <p:cNvPr id="53" name="椭圆 52"/>
            <p:cNvSpPr/>
            <p:nvPr/>
          </p:nvSpPr>
          <p:spPr>
            <a:xfrm>
              <a:off x="4558145" y="1102526"/>
              <a:ext cx="1464646" cy="14646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660468" y="1204849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787361" y="1310516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483307" y="2395080"/>
            <a:ext cx="1464646" cy="1464646"/>
            <a:chOff x="6169209" y="1102526"/>
            <a:chExt cx="1464646" cy="1464646"/>
          </a:xfrm>
        </p:grpSpPr>
        <p:sp>
          <p:nvSpPr>
            <p:cNvPr id="57" name="椭圆 56"/>
            <p:cNvSpPr/>
            <p:nvPr/>
          </p:nvSpPr>
          <p:spPr>
            <a:xfrm>
              <a:off x="6169209" y="1102526"/>
              <a:ext cx="1464646" cy="14646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271532" y="1204849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463417" y="1310516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94371" y="2395080"/>
            <a:ext cx="1464646" cy="1464646"/>
            <a:chOff x="7780273" y="1102526"/>
            <a:chExt cx="1464646" cy="1464646"/>
          </a:xfrm>
        </p:grpSpPr>
        <p:sp>
          <p:nvSpPr>
            <p:cNvPr id="62" name="椭圆 61"/>
            <p:cNvSpPr/>
            <p:nvPr/>
          </p:nvSpPr>
          <p:spPr>
            <a:xfrm>
              <a:off x="7780273" y="1102526"/>
              <a:ext cx="1464646" cy="14646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882596" y="1204849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1524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048071" y="1310516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</a:p>
          </p:txBody>
        </p:sp>
      </p:grpSp>
      <p:sp>
        <p:nvSpPr>
          <p:cNvPr id="65" name="椭圆 64"/>
          <p:cNvSpPr/>
          <p:nvPr/>
        </p:nvSpPr>
        <p:spPr>
          <a:xfrm>
            <a:off x="4213126" y="3707833"/>
            <a:ext cx="288000" cy="288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728354" y="2381790"/>
            <a:ext cx="216000" cy="21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068516" y="2258758"/>
            <a:ext cx="216000" cy="21600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68584" y="3470451"/>
            <a:ext cx="216000" cy="216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>
              <a:solidFill>
                <a:prstClr val="white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1" y="182597"/>
            <a:ext cx="2382611" cy="1742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31576 -7.40741E-7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91667E-6 -7.40741E-7 L 0.31576 -7.40741E-7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375E-6 -7.40741E-7 L 0.31576 -7.40741E-7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-7.40741E-7 L 0.31575 -7.40741E-7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85185E-6 L 0.17813 0.19931 " pathEditMode="relative" rAng="0" ptsTypes="AA">
                                      <p:cBhvr>
                                        <p:cTn id="78" dur="2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4" y="963636"/>
            <a:ext cx="8876190" cy="5466667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9751598" y="1693560"/>
            <a:ext cx="195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单位名称和工商登记信息一致，便于单位信用信息查询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63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用户管理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59" y="1738494"/>
            <a:ext cx="7710476" cy="32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准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入条件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89" y="1795646"/>
            <a:ext cx="9847619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指标自评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4" y="1096283"/>
            <a:ext cx="6609524" cy="1161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4" y="2797573"/>
            <a:ext cx="9385715" cy="35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指标自评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3201" y="4379540"/>
            <a:ext cx="1095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对比上届增加了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指标操作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细则，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各项指标按指标操作细则上传相关材料，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在系统中只进行材料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审核，其他考评方法由文明办另行安排。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9" y="946516"/>
            <a:ext cx="12000000" cy="30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1999" cy="720000"/>
            <a:chOff x="0" y="0"/>
            <a:chExt cx="12191999" cy="720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199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5984" y="132647"/>
            <a:ext cx="6649007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文明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材料上传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01" y="226516"/>
            <a:ext cx="325126" cy="3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4" y="720000"/>
            <a:ext cx="6640000" cy="26971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1" y="3188543"/>
            <a:ext cx="7040000" cy="2125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64" y="5490473"/>
            <a:ext cx="4961905" cy="11904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15700" y="1187356"/>
            <a:ext cx="35347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指标材料主要分为图片和文字两种：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图片主要采用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JPG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PNG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等常用图片格式；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文字主要采用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word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pdf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等常见文件格式。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9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96296E-6 L -0.05261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2.59259E-6 L 0.34596 2.59259E-6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7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17406D"/>
      </a:accent1>
      <a:accent2>
        <a:srgbClr val="0F6FC6"/>
      </a:accent2>
      <a:accent3>
        <a:srgbClr val="009DD9"/>
      </a:accent3>
      <a:accent4>
        <a:srgbClr val="17406D"/>
      </a:accent4>
      <a:accent5>
        <a:srgbClr val="0F6FC6"/>
      </a:accent5>
      <a:accent6>
        <a:srgbClr val="009DD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1107</Words>
  <Application>Microsoft Office PowerPoint</Application>
  <PresentationFormat>宽屏</PresentationFormat>
  <Paragraphs>139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等线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scolp</cp:lastModifiedBy>
  <cp:revision>442</cp:revision>
  <dcterms:created xsi:type="dcterms:W3CDTF">2016-08-01T03:36:00Z</dcterms:created>
  <dcterms:modified xsi:type="dcterms:W3CDTF">2018-08-21T14:39:27Z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